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Computer Says No" panose="020B0604020202020204" charset="0"/>
      <p:regular r:id="rId14"/>
    </p:embeddedFont>
    <p:embeddedFont>
      <p:font typeface="IBM Plex Mono" panose="020B0509050203000203" pitchFamily="49" charset="0"/>
      <p:regular r:id="rId15"/>
      <p:bold r:id="rId16"/>
      <p:italic r:id="rId17"/>
      <p:boldItalic r:id="rId18"/>
    </p:embeddedFont>
    <p:embeddedFont>
      <p:font typeface="Microsoft Sans Serif" panose="020B0604020202020204" pitchFamily="34" charset="0"/>
      <p:regular r:id="rId19"/>
    </p:embeddedFont>
    <p:embeddedFont>
      <p:font typeface="Poppins" panose="00000500000000000000" pitchFamily="2" charset="0"/>
      <p:regular r:id="rId20"/>
    </p:embeddedFont>
    <p:embeddedFont>
      <p:font typeface="Poppins Bold Italics" panose="020B0604020202020204" charset="0"/>
      <p:regular r:id="rId21"/>
    </p:embeddedFont>
    <p:embeddedFont>
      <p:font typeface="Poppins Light" panose="00000400000000000000" pitchFamily="2" charset="0"/>
      <p:regular r:id="rId22"/>
      <p:italic r:id="rId23"/>
    </p:embeddedFont>
    <p:embeddedFont>
      <p:font typeface="Poppins Medium" panose="00000600000000000000" pitchFamily="2"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en.wikipedia.org/wiki/Single-board_microcontroller" TargetMode="External"/><Relationship Id="rId3"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hyperlink" Target="https://en.wikipedia.org/wiki/ATmega328P" TargetMode="External"/><Relationship Id="rId2" Type="http://schemas.openxmlformats.org/officeDocument/2006/relationships/image" Target="../media/image15.png"/><Relationship Id="rId16" Type="http://schemas.openxmlformats.org/officeDocument/2006/relationships/hyperlink" Target="https://en.wikipedia.org/wiki/Microchip_Technology" TargetMode="Externa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5" Type="http://schemas.openxmlformats.org/officeDocument/2006/relationships/hyperlink" Target="https://en.wikipedia.org/wiki/Microcontroller" TargetMode="External"/><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hyperlink" Target="https://en.wikipedia.org/wiki/Open-sourc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svg"/><Relationship Id="rId7" Type="http://schemas.openxmlformats.org/officeDocument/2006/relationships/image" Target="../media/image28.png"/><Relationship Id="rId12" Type="http://schemas.openxmlformats.org/officeDocument/2006/relationships/image" Target="../media/image33.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2.jpeg"/><Relationship Id="rId5" Type="http://schemas.openxmlformats.org/officeDocument/2006/relationships/image" Target="../media/image5.png"/><Relationship Id="rId10" Type="http://schemas.openxmlformats.org/officeDocument/2006/relationships/image" Target="../media/image31.jpeg"/><Relationship Id="rId4" Type="http://schemas.openxmlformats.org/officeDocument/2006/relationships/image" Target="../media/image27.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8" name="Freeform 8"/>
          <p:cNvSpPr/>
          <p:nvPr/>
        </p:nvSpPr>
        <p:spPr>
          <a:xfrm>
            <a:off x="10785902" y="-437760"/>
            <a:ext cx="6935833" cy="11408867"/>
          </a:xfrm>
          <a:custGeom>
            <a:avLst/>
            <a:gdLst/>
            <a:ahLst/>
            <a:cxnLst/>
            <a:rect l="l" t="t" r="r" b="b"/>
            <a:pathLst>
              <a:path w="6935833" h="11408867">
                <a:moveTo>
                  <a:pt x="0" y="0"/>
                </a:moveTo>
                <a:lnTo>
                  <a:pt x="6935833" y="0"/>
                </a:lnTo>
                <a:lnTo>
                  <a:pt x="6935833" y="11408868"/>
                </a:lnTo>
                <a:lnTo>
                  <a:pt x="0" y="11408868"/>
                </a:lnTo>
                <a:lnTo>
                  <a:pt x="0" y="0"/>
                </a:lnTo>
                <a:close/>
              </a:path>
            </a:pathLst>
          </a:custGeom>
          <a:blipFill>
            <a:blip r:embed="rId7"/>
            <a:stretch>
              <a:fillRect t="-17598" b="-17598"/>
            </a:stretch>
          </a:blipFill>
        </p:spPr>
      </p:sp>
      <p:sp>
        <p:nvSpPr>
          <p:cNvPr id="9" name="TextBox 9"/>
          <p:cNvSpPr txBox="1"/>
          <p:nvPr/>
        </p:nvSpPr>
        <p:spPr>
          <a:xfrm>
            <a:off x="1914696" y="4427216"/>
            <a:ext cx="7229304" cy="1694571"/>
          </a:xfrm>
          <a:prstGeom prst="rect">
            <a:avLst/>
          </a:prstGeom>
        </p:spPr>
        <p:txBody>
          <a:bodyPr lIns="0" tIns="0" rIns="0" bIns="0" rtlCol="0" anchor="t">
            <a:spAutoFit/>
          </a:bodyPr>
          <a:lstStyle/>
          <a:p>
            <a:pPr algn="ctr">
              <a:lnSpc>
                <a:spcPts val="6605"/>
              </a:lnSpc>
            </a:pPr>
            <a:r>
              <a:rPr lang="en-US" sz="6059" spc="3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AIR QUALITY CONTROL DEVICE</a:t>
            </a:r>
          </a:p>
        </p:txBody>
      </p:sp>
      <p:sp>
        <p:nvSpPr>
          <p:cNvPr id="10" name="AutoShape 10"/>
          <p:cNvSpPr/>
          <p:nvPr/>
        </p:nvSpPr>
        <p:spPr>
          <a:xfrm>
            <a:off x="88479" y="8538979"/>
            <a:ext cx="6492240" cy="0"/>
          </a:xfrm>
          <a:prstGeom prst="line">
            <a:avLst/>
          </a:prstGeom>
          <a:ln w="38100" cap="flat">
            <a:solidFill>
              <a:srgbClr val="FFFFFF"/>
            </a:solidFill>
            <a:prstDash val="solid"/>
            <a:headEnd type="none" w="sm" len="sm"/>
            <a:tailEnd type="none" w="sm" len="sm"/>
          </a:ln>
        </p:spPr>
      </p:sp>
      <p:sp>
        <p:nvSpPr>
          <p:cNvPr id="11" name="TextBox 11"/>
          <p:cNvSpPr txBox="1"/>
          <p:nvPr/>
        </p:nvSpPr>
        <p:spPr>
          <a:xfrm>
            <a:off x="73242" y="6582425"/>
            <a:ext cx="4182070" cy="1844360"/>
          </a:xfrm>
          <a:prstGeom prst="rect">
            <a:avLst/>
          </a:prstGeom>
        </p:spPr>
        <p:txBody>
          <a:bodyPr lIns="0" tIns="0" rIns="0" bIns="0" rtlCol="0" anchor="t">
            <a:spAutoFit/>
          </a:bodyPr>
          <a:lstStyle/>
          <a:p>
            <a:pPr algn="ctr">
              <a:lnSpc>
                <a:spcPts val="4917"/>
              </a:lnSpc>
            </a:pPr>
            <a:r>
              <a:rPr lang="en-US" sz="3512">
                <a:solidFill>
                  <a:srgbClr val="FFFFFF"/>
                </a:solidFill>
                <a:latin typeface="Computer Says No"/>
              </a:rPr>
              <a:t>ECHIPA COSTACHE ANA-MARIA </a:t>
            </a:r>
          </a:p>
          <a:p>
            <a:pPr algn="ctr">
              <a:lnSpc>
                <a:spcPts val="4917"/>
              </a:lnSpc>
            </a:pPr>
            <a:r>
              <a:rPr lang="en-US" sz="3512">
                <a:solidFill>
                  <a:srgbClr val="FFFFFF"/>
                </a:solidFill>
                <a:latin typeface="Computer Says No"/>
              </a:rPr>
              <a:t>      ANA PETER GABRIEL </a:t>
            </a:r>
          </a:p>
          <a:p>
            <a:pPr algn="ctr">
              <a:lnSpc>
                <a:spcPts val="4917"/>
              </a:lnSpc>
              <a:spcBef>
                <a:spcPct val="0"/>
              </a:spcBef>
            </a:pPr>
            <a:r>
              <a:rPr lang="en-US" sz="3512">
                <a:solidFill>
                  <a:srgbClr val="FFFFFF"/>
                </a:solidFill>
                <a:latin typeface="Computer Says No"/>
              </a:rPr>
              <a:t>      IRIMESCU GABRIEL ALIN   </a:t>
            </a:r>
          </a:p>
        </p:txBody>
      </p:sp>
      <p:sp>
        <p:nvSpPr>
          <p:cNvPr id="12" name="TextBox 12"/>
          <p:cNvSpPr txBox="1"/>
          <p:nvPr/>
        </p:nvSpPr>
        <p:spPr>
          <a:xfrm>
            <a:off x="221968" y="8652190"/>
            <a:ext cx="5018484" cy="606110"/>
          </a:xfrm>
          <a:prstGeom prst="rect">
            <a:avLst/>
          </a:prstGeom>
        </p:spPr>
        <p:txBody>
          <a:bodyPr lIns="0" tIns="0" rIns="0" bIns="0" rtlCol="0" anchor="t">
            <a:spAutoFit/>
          </a:bodyPr>
          <a:lstStyle/>
          <a:p>
            <a:pPr algn="ctr">
              <a:lnSpc>
                <a:spcPts val="4917"/>
              </a:lnSpc>
              <a:spcBef>
                <a:spcPct val="0"/>
              </a:spcBef>
            </a:pPr>
            <a:r>
              <a:rPr lang="en-US" sz="3512">
                <a:solidFill>
                  <a:srgbClr val="FFFFFF"/>
                </a:solidFill>
                <a:latin typeface="Computer Says No"/>
              </a:rPr>
              <a:t>PROFESOR COORDONATOR IONICA DANIELA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7952495" cy="4022571"/>
            <a:chOff x="0" y="0"/>
            <a:chExt cx="10603327" cy="5363428"/>
          </a:xfrm>
        </p:grpSpPr>
        <p:sp>
          <p:nvSpPr>
            <p:cNvPr id="5" name="AutoShape 5"/>
            <p:cNvSpPr/>
            <p:nvPr/>
          </p:nvSpPr>
          <p:spPr>
            <a:xfrm flipV="1">
              <a:off x="20409" y="0"/>
              <a:ext cx="0" cy="5363428"/>
            </a:xfrm>
            <a:prstGeom prst="line">
              <a:avLst/>
            </a:prstGeom>
            <a:ln w="40818" cap="flat">
              <a:solidFill>
                <a:srgbClr val="FFFFFF"/>
              </a:solidFill>
              <a:prstDash val="solid"/>
              <a:headEnd type="none" w="sm" len="sm"/>
              <a:tailEnd type="none" w="sm" len="sm"/>
            </a:ln>
          </p:spPr>
        </p:sp>
        <p:sp>
          <p:nvSpPr>
            <p:cNvPr id="6" name="AutoShape 6"/>
            <p:cNvSpPr/>
            <p:nvPr/>
          </p:nvSpPr>
          <p:spPr>
            <a:xfrm>
              <a:off x="0" y="5343019"/>
              <a:ext cx="10603327" cy="0"/>
            </a:xfrm>
            <a:prstGeom prst="line">
              <a:avLst/>
            </a:prstGeom>
            <a:ln w="40818"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Freeform 8"/>
          <p:cNvSpPr/>
          <p:nvPr/>
        </p:nvSpPr>
        <p:spPr>
          <a:xfrm>
            <a:off x="13727797" y="780974"/>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829460" y="1833922"/>
            <a:ext cx="5353298" cy="1273011"/>
          </a:xfrm>
          <a:prstGeom prst="rect">
            <a:avLst/>
          </a:prstGeom>
        </p:spPr>
        <p:txBody>
          <a:bodyPr lIns="0" tIns="0" rIns="0" bIns="0" rtlCol="0" anchor="t">
            <a:spAutoFit/>
          </a:bodyPr>
          <a:lstStyle/>
          <a:p>
            <a:pPr marL="0" lvl="0" indent="0" algn="ctr">
              <a:lnSpc>
                <a:spcPts val="8583"/>
              </a:lnSpc>
              <a:spcBef>
                <a:spcPct val="0"/>
              </a:spcBef>
            </a:pPr>
            <a:r>
              <a:rPr lang="en-US" sz="11922">
                <a:solidFill>
                  <a:srgbClr val="6866E1"/>
                </a:solidFill>
                <a:latin typeface="Computer Says No"/>
              </a:rPr>
              <a:t>CONȚINUT </a:t>
            </a:r>
          </a:p>
        </p:txBody>
      </p:sp>
      <p:sp>
        <p:nvSpPr>
          <p:cNvPr id="10" name="TextBox 10"/>
          <p:cNvSpPr txBox="1"/>
          <p:nvPr/>
        </p:nvSpPr>
        <p:spPr>
          <a:xfrm>
            <a:off x="3006887" y="4332540"/>
            <a:ext cx="6437029" cy="2866228"/>
          </a:xfrm>
          <a:prstGeom prst="rect">
            <a:avLst/>
          </a:prstGeom>
        </p:spPr>
        <p:txBody>
          <a:bodyPr lIns="0" tIns="0" rIns="0" bIns="0" rtlCol="0" anchor="t">
            <a:spAutoFit/>
          </a:bodyPr>
          <a:lstStyle/>
          <a:p>
            <a:pPr marL="694400" lvl="1" indent="-347200">
              <a:lnSpc>
                <a:spcPts val="4502"/>
              </a:lnSpc>
              <a:buFont typeface="Arial"/>
              <a:buChar char="•"/>
            </a:pPr>
            <a:r>
              <a:rPr lang="en-US" sz="3216">
                <a:solidFill>
                  <a:srgbClr val="FFFFFF"/>
                </a:solidFill>
                <a:latin typeface="Poppins Light"/>
              </a:rPr>
              <a:t>Introducere </a:t>
            </a:r>
          </a:p>
          <a:p>
            <a:pPr marL="694400" lvl="1" indent="-347200">
              <a:lnSpc>
                <a:spcPts val="4502"/>
              </a:lnSpc>
              <a:buFont typeface="Arial"/>
              <a:buChar char="•"/>
            </a:pPr>
            <a:r>
              <a:rPr lang="en-US" sz="3216">
                <a:solidFill>
                  <a:srgbClr val="FFFFFF"/>
                </a:solidFill>
                <a:latin typeface="Poppins Light"/>
              </a:rPr>
              <a:t>Modul de funcționare </a:t>
            </a:r>
          </a:p>
          <a:p>
            <a:pPr marL="694400" lvl="1" indent="-347200">
              <a:lnSpc>
                <a:spcPts val="4502"/>
              </a:lnSpc>
              <a:buFont typeface="Arial"/>
              <a:buChar char="•"/>
            </a:pPr>
            <a:r>
              <a:rPr lang="en-US" sz="3216">
                <a:solidFill>
                  <a:srgbClr val="FFFFFF"/>
                </a:solidFill>
                <a:latin typeface="Poppins Light"/>
              </a:rPr>
              <a:t>Arhitectura tehnică </a:t>
            </a:r>
          </a:p>
          <a:p>
            <a:pPr marL="694400" lvl="1" indent="-347200">
              <a:lnSpc>
                <a:spcPts val="4502"/>
              </a:lnSpc>
              <a:buFont typeface="Arial"/>
              <a:buChar char="•"/>
            </a:pPr>
            <a:r>
              <a:rPr lang="en-US" sz="3216">
                <a:solidFill>
                  <a:srgbClr val="FFFFFF"/>
                </a:solidFill>
                <a:latin typeface="Poppins Light"/>
              </a:rPr>
              <a:t>Componentele</a:t>
            </a:r>
          </a:p>
          <a:p>
            <a:pPr marL="694400" lvl="1" indent="-347200">
              <a:lnSpc>
                <a:spcPts val="4502"/>
              </a:lnSpc>
              <a:buFont typeface="Arial"/>
              <a:buChar char="•"/>
            </a:pPr>
            <a:r>
              <a:rPr lang="en-US" sz="3216">
                <a:solidFill>
                  <a:srgbClr val="FFFFFF"/>
                </a:solidFill>
                <a:latin typeface="Poppins Light"/>
              </a:rPr>
              <a:t>Concluzie</a:t>
            </a:r>
          </a:p>
        </p:txBody>
      </p:sp>
      <p:sp>
        <p:nvSpPr>
          <p:cNvPr id="11" name="TextBox 11"/>
          <p:cNvSpPr txBox="1"/>
          <p:nvPr/>
        </p:nvSpPr>
        <p:spPr>
          <a:xfrm>
            <a:off x="9815819" y="4342065"/>
            <a:ext cx="738209" cy="4351384"/>
          </a:xfrm>
          <a:prstGeom prst="rect">
            <a:avLst/>
          </a:prstGeom>
        </p:spPr>
        <p:txBody>
          <a:bodyPr lIns="0" tIns="0" rIns="0" bIns="0" rtlCol="0" anchor="t">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endParaRPr lang="en-US" sz="3060">
              <a:solidFill>
                <a:srgbClr val="FFFFFF"/>
              </a:solidFill>
              <a:latin typeface="Poppins"/>
            </a:endParaRPr>
          </a:p>
          <a:p>
            <a:pPr algn="r">
              <a:lnSpc>
                <a:spcPts val="4284"/>
              </a:lnSpc>
            </a:pPr>
            <a:endParaRPr lang="en-US" sz="3060">
              <a:solidFill>
                <a:srgbClr val="FFFFFF"/>
              </a:solidFill>
              <a:latin typeface="Poppins"/>
            </a:endParaRPr>
          </a:p>
          <a:p>
            <a:pPr algn="r">
              <a:lnSpc>
                <a:spcPts val="4284"/>
              </a:lnSpc>
            </a:pPr>
            <a:endParaRPr lang="en-US" sz="3060">
              <a:solidFill>
                <a:srgbClr val="FFFFFF"/>
              </a:solidFill>
              <a:latin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1028752" y="4632066"/>
            <a:ext cx="6920742" cy="19050"/>
          </a:xfrm>
          <a:prstGeom prst="line">
            <a:avLst/>
          </a:prstGeom>
          <a:ln w="38100" cap="flat">
            <a:solidFill>
              <a:srgbClr val="FFFFFF"/>
            </a:solidFill>
            <a:prstDash val="solid"/>
            <a:headEnd type="none" w="sm" len="sm"/>
            <a:tailEnd type="none" w="sm" len="sm"/>
          </a:ln>
        </p:spPr>
      </p:sp>
      <p:sp>
        <p:nvSpPr>
          <p:cNvPr id="3" name="Freeform 3"/>
          <p:cNvSpPr/>
          <p:nvPr/>
        </p:nvSpPr>
        <p:spPr>
          <a:xfrm>
            <a:off x="14117694" y="4670166"/>
            <a:ext cx="2985100" cy="4114800"/>
          </a:xfrm>
          <a:custGeom>
            <a:avLst/>
            <a:gdLst/>
            <a:ahLst/>
            <a:cxnLst/>
            <a:rect l="l" t="t" r="r" b="b"/>
            <a:pathLst>
              <a:path w="2985100" h="4114800">
                <a:moveTo>
                  <a:pt x="0" y="0"/>
                </a:moveTo>
                <a:lnTo>
                  <a:pt x="2985100" y="0"/>
                </a:lnTo>
                <a:lnTo>
                  <a:pt x="29851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56862" y="2475264"/>
            <a:ext cx="7242701" cy="1509102"/>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6866E1"/>
                </a:solidFill>
                <a:latin typeface="Computer Says No"/>
              </a:rPr>
              <a:t>INTRODUCERE </a:t>
            </a:r>
          </a:p>
        </p:txBody>
      </p:sp>
      <p:sp>
        <p:nvSpPr>
          <p:cNvPr id="5" name="TextBox 5"/>
          <p:cNvSpPr txBox="1"/>
          <p:nvPr/>
        </p:nvSpPr>
        <p:spPr>
          <a:xfrm>
            <a:off x="1578772" y="5324179"/>
            <a:ext cx="4832640" cy="502078"/>
          </a:xfrm>
          <a:prstGeom prst="rect">
            <a:avLst/>
          </a:prstGeom>
        </p:spPr>
        <p:txBody>
          <a:bodyPr lIns="0" tIns="0" rIns="0" bIns="0" rtlCol="0" anchor="t">
            <a:spAutoFit/>
          </a:bodyPr>
          <a:lstStyle/>
          <a:p>
            <a:pPr>
              <a:lnSpc>
                <a:spcPts val="3826"/>
              </a:lnSpc>
            </a:pPr>
            <a:r>
              <a:rPr lang="en-US" sz="2733">
                <a:solidFill>
                  <a:srgbClr val="FFFFFF"/>
                </a:solidFill>
                <a:latin typeface="Poppins Medium"/>
              </a:rPr>
              <a:t>Ce este calitatea aerului?</a:t>
            </a:r>
          </a:p>
        </p:txBody>
      </p:sp>
      <p:sp>
        <p:nvSpPr>
          <p:cNvPr id="6" name="TextBox 6"/>
          <p:cNvSpPr txBox="1"/>
          <p:nvPr/>
        </p:nvSpPr>
        <p:spPr>
          <a:xfrm>
            <a:off x="908833" y="6172210"/>
            <a:ext cx="11005158" cy="2185335"/>
          </a:xfrm>
          <a:prstGeom prst="rect">
            <a:avLst/>
          </a:prstGeom>
        </p:spPr>
        <p:txBody>
          <a:bodyPr lIns="0" tIns="0" rIns="0" bIns="0" rtlCol="0" anchor="t">
            <a:spAutoFit/>
          </a:bodyPr>
          <a:lstStyle/>
          <a:p>
            <a:pPr>
              <a:lnSpc>
                <a:spcPts val="2923"/>
              </a:lnSpc>
            </a:pPr>
            <a:r>
              <a:rPr lang="en-US" sz="2088">
                <a:solidFill>
                  <a:srgbClr val="FFFFFF"/>
                </a:solidFill>
                <a:latin typeface="Poppins Light"/>
              </a:rPr>
              <a:t>Calitatea aerului se referă la compoziţia stratului de gaze din păturile inferioare ale atmosferei.  Aerul este factorul de mediu care constituie cel mai rapid suport ce favorizează transportul poluanţilor în mediu. </a:t>
            </a:r>
          </a:p>
          <a:p>
            <a:pPr>
              <a:lnSpc>
                <a:spcPts val="2923"/>
              </a:lnSpc>
            </a:pPr>
            <a:r>
              <a:rPr lang="en-US" sz="2088">
                <a:solidFill>
                  <a:srgbClr val="FFFFFF"/>
                </a:solidFill>
                <a:latin typeface="Poppins Light"/>
              </a:rPr>
              <a:t>    Calitatea aerului este influenţată de emisiile în aer provenite de la sursele staţionare şi sursele mobile, precum şi de transportul pe distanţe lungi a poluanţilor atmosferici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84761"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t="-42735" b="-42735"/>
              </a:stretch>
            </a:blipFill>
          </p:spPr>
        </p:sp>
      </p:grpSp>
      <p:sp>
        <p:nvSpPr>
          <p:cNvPr id="4" name="TextBox 4"/>
          <p:cNvSpPr txBox="1"/>
          <p:nvPr/>
        </p:nvSpPr>
        <p:spPr>
          <a:xfrm>
            <a:off x="8222735" y="1654820"/>
            <a:ext cx="8652476" cy="1032113"/>
          </a:xfrm>
          <a:prstGeom prst="rect">
            <a:avLst/>
          </a:prstGeom>
        </p:spPr>
        <p:txBody>
          <a:bodyPr lIns="0" tIns="0" rIns="0" bIns="0" rtlCol="0" anchor="t">
            <a:spAutoFit/>
          </a:bodyPr>
          <a:lstStyle/>
          <a:p>
            <a:pPr marL="0" lvl="0" indent="0">
              <a:lnSpc>
                <a:spcPts val="6934"/>
              </a:lnSpc>
              <a:spcBef>
                <a:spcPct val="0"/>
              </a:spcBef>
            </a:pPr>
            <a:r>
              <a:rPr lang="en-US" sz="9631">
                <a:solidFill>
                  <a:srgbClr val="6866E1"/>
                </a:solidFill>
                <a:latin typeface="Computer Says No"/>
              </a:rPr>
              <a:t>MODUL DE FUNCȚIONARE</a:t>
            </a:r>
          </a:p>
        </p:txBody>
      </p:sp>
      <p:sp>
        <p:nvSpPr>
          <p:cNvPr id="5" name="Freeform 5"/>
          <p:cNvSpPr/>
          <p:nvPr/>
        </p:nvSpPr>
        <p:spPr>
          <a:xfrm>
            <a:off x="11184725" y="-3726757"/>
            <a:ext cx="10008973" cy="8229600"/>
          </a:xfrm>
          <a:custGeom>
            <a:avLst/>
            <a:gdLst/>
            <a:ahLst/>
            <a:cxnLst/>
            <a:rect l="l" t="t" r="r" b="b"/>
            <a:pathLst>
              <a:path w="10008973" h="8229600">
                <a:moveTo>
                  <a:pt x="0" y="0"/>
                </a:moveTo>
                <a:lnTo>
                  <a:pt x="10008972" y="0"/>
                </a:lnTo>
                <a:lnTo>
                  <a:pt x="10008972" y="8229600"/>
                </a:lnTo>
                <a:lnTo>
                  <a:pt x="0" y="8229600"/>
                </a:lnTo>
                <a:lnTo>
                  <a:pt x="0" y="0"/>
                </a:lnTo>
                <a:close/>
              </a:path>
            </a:pathLst>
          </a:custGeom>
          <a:blipFill>
            <a:blip r:embed="rId3"/>
            <a:stretch>
              <a:fillRect/>
            </a:stretch>
          </a:blipFill>
        </p:spPr>
      </p:sp>
      <p:sp>
        <p:nvSpPr>
          <p:cNvPr id="6" name="Freeform 6"/>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7" name="TextBox 7"/>
          <p:cNvSpPr txBox="1"/>
          <p:nvPr/>
        </p:nvSpPr>
        <p:spPr>
          <a:xfrm>
            <a:off x="7802177" y="3095768"/>
            <a:ext cx="9952604" cy="5717782"/>
          </a:xfrm>
          <a:prstGeom prst="rect">
            <a:avLst/>
          </a:prstGeom>
        </p:spPr>
        <p:txBody>
          <a:bodyPr lIns="0" tIns="0" rIns="0" bIns="0" rtlCol="0" anchor="t">
            <a:spAutoFit/>
          </a:bodyPr>
          <a:lstStyle/>
          <a:p>
            <a:pPr algn="just">
              <a:lnSpc>
                <a:spcPts val="4076"/>
              </a:lnSpc>
            </a:pPr>
            <a:r>
              <a:rPr lang="en-US" sz="4852">
                <a:solidFill>
                  <a:srgbClr val="FFFFFF"/>
                </a:solidFill>
                <a:latin typeface="Computer Says No"/>
              </a:rPr>
              <a:t>  PRIN INTERMEDIUL DEVICE-ULUI CREAT PUTEM MĂSURA  CALITATEA AERULUI,NIVELUL UMIDITĂȚII CÂT ȘI TEMPERATURA CARE SUNT AFIȘATE PE ECRAN. CU AJUTORUL CELOR 3 LEDURI DE CULORI DISTINCTE PUTEM REPREZENTA INTERVALELE IN FUNCȚIE DE STANDARDELE CALITATII AERULUI IN PPM : VERDE-INDICELE DE POLUARE NORMAL 0-200, GALBEN-INDICELE DE POLUARE RIDICAT 200-400 SI ROSU-INDICELE DE POLUARE IN AER FOARTE RIDICAT 400+,DAR PENTRU PERSOANELE CU DEZABILITATI DE VEDERE AM IMPLEMENTAT UN DIFUZOR CARE EMITE DIFERITE SUNETE IN FUNCTIE DE NIVELUL POLUARII.  </a:t>
            </a:r>
          </a:p>
        </p:txBody>
      </p:sp>
      <p:sp>
        <p:nvSpPr>
          <p:cNvPr id="8" name="AutoShape 8"/>
          <p:cNvSpPr/>
          <p:nvPr/>
        </p:nvSpPr>
        <p:spPr>
          <a:xfrm>
            <a:off x="7938605" y="2667883"/>
            <a:ext cx="6492240" cy="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grpSp>
        <p:nvGrpSpPr>
          <p:cNvPr id="3" name="Group 3"/>
          <p:cNvGrpSpPr/>
          <p:nvPr/>
        </p:nvGrpSpPr>
        <p:grpSpPr>
          <a:xfrm>
            <a:off x="7984048" y="3189728"/>
            <a:ext cx="2668682" cy="680410"/>
            <a:chOff x="0" y="0"/>
            <a:chExt cx="702863" cy="179203"/>
          </a:xfrm>
        </p:grpSpPr>
        <p:sp>
          <p:nvSpPr>
            <p:cNvPr id="4" name="Freeform 4"/>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Algoritm </a:t>
              </a: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148635" y="1768530"/>
            <a:ext cx="9479652"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6866E1"/>
                </a:solidFill>
                <a:latin typeface="Computer Says No"/>
              </a:rPr>
              <a:t>ARHITECTURA TEHNICĂ</a:t>
            </a:r>
          </a:p>
        </p:txBody>
      </p:sp>
      <p:sp>
        <p:nvSpPr>
          <p:cNvPr id="8" name="TextBox 8"/>
          <p:cNvSpPr txBox="1"/>
          <p:nvPr/>
        </p:nvSpPr>
        <p:spPr>
          <a:xfrm>
            <a:off x="7984048" y="4229322"/>
            <a:ext cx="10116534" cy="2542578"/>
          </a:xfrm>
          <a:prstGeom prst="rect">
            <a:avLst/>
          </a:prstGeom>
        </p:spPr>
        <p:txBody>
          <a:bodyPr lIns="0" tIns="0" rIns="0" bIns="0" rtlCol="0" anchor="t">
            <a:spAutoFit/>
          </a:bodyPr>
          <a:lstStyle/>
          <a:p>
            <a:pPr>
              <a:lnSpc>
                <a:spcPts val="4068"/>
              </a:lnSpc>
            </a:pPr>
            <a:r>
              <a:rPr lang="en-US" sz="2511">
                <a:solidFill>
                  <a:srgbClr val="FFFFFF"/>
                </a:solidFill>
                <a:latin typeface="IBM Plex Mono"/>
              </a:rPr>
              <a:t>    Algoritmul folosit consta in prelarea datelor din senzorul MQ-135 care detecteaza NH3,NOx,alcohol, Benzen,fum,CO2 ,etc cat si din senzorul DHT22 care preia temperatura si umiditatea aerului , combinadu-le pentru a avea un rezultat cat mai precis.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Freeform 5"/>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AutoShape 9"/>
          <p:cNvSpPr/>
          <p:nvPr/>
        </p:nvSpPr>
        <p:spPr>
          <a:xfrm flipV="1">
            <a:off x="12270492" y="4612367"/>
            <a:ext cx="1702780" cy="0"/>
          </a:xfrm>
          <a:prstGeom prst="line">
            <a:avLst/>
          </a:prstGeom>
          <a:ln w="47625" cap="rnd">
            <a:solidFill>
              <a:srgbClr val="5CE5F8"/>
            </a:solidFill>
            <a:prstDash val="sysDot"/>
            <a:headEnd type="none" w="sm" len="sm"/>
            <a:tailEnd type="none" w="sm" len="sm"/>
          </a:ln>
        </p:spPr>
      </p:sp>
      <p:sp>
        <p:nvSpPr>
          <p:cNvPr id="10" name="AutoShape 10"/>
          <p:cNvSpPr/>
          <p:nvPr/>
        </p:nvSpPr>
        <p:spPr>
          <a:xfrm flipV="1">
            <a:off x="8454383" y="4612367"/>
            <a:ext cx="1702780" cy="0"/>
          </a:xfrm>
          <a:prstGeom prst="line">
            <a:avLst/>
          </a:prstGeom>
          <a:ln w="47625" cap="rnd">
            <a:solidFill>
              <a:srgbClr val="5CE5F8"/>
            </a:solidFill>
            <a:prstDash val="sysDot"/>
            <a:headEnd type="none" w="sm" len="sm"/>
            <a:tailEnd type="none" w="sm" len="sm"/>
          </a:ln>
        </p:spPr>
      </p:sp>
      <p:sp>
        <p:nvSpPr>
          <p:cNvPr id="11" name="AutoShape 11"/>
          <p:cNvSpPr/>
          <p:nvPr/>
        </p:nvSpPr>
        <p:spPr>
          <a:xfrm flipV="1">
            <a:off x="4675646" y="4545201"/>
            <a:ext cx="1702780" cy="0"/>
          </a:xfrm>
          <a:prstGeom prst="line">
            <a:avLst/>
          </a:prstGeom>
          <a:ln w="47625" cap="rnd">
            <a:solidFill>
              <a:srgbClr val="5CE5F8"/>
            </a:solidFill>
            <a:prstDash val="sysDot"/>
            <a:headEnd type="none" w="sm" len="sm"/>
            <a:tailEnd type="none" w="sm" len="sm"/>
          </a:ln>
        </p:spPr>
      </p:sp>
      <p:sp>
        <p:nvSpPr>
          <p:cNvPr id="12" name="Freeform 12"/>
          <p:cNvSpPr/>
          <p:nvPr/>
        </p:nvSpPr>
        <p:spPr>
          <a:xfrm>
            <a:off x="2598221" y="3372735"/>
            <a:ext cx="2168196" cy="2479264"/>
          </a:xfrm>
          <a:custGeom>
            <a:avLst/>
            <a:gdLst/>
            <a:ahLst/>
            <a:cxnLst/>
            <a:rect l="l" t="t" r="r" b="b"/>
            <a:pathLst>
              <a:path w="2168196" h="2479264">
                <a:moveTo>
                  <a:pt x="0" y="0"/>
                </a:moveTo>
                <a:lnTo>
                  <a:pt x="2168196" y="0"/>
                </a:lnTo>
                <a:lnTo>
                  <a:pt x="2168196" y="2479264"/>
                </a:lnTo>
                <a:lnTo>
                  <a:pt x="0" y="2479264"/>
                </a:lnTo>
                <a:lnTo>
                  <a:pt x="0" y="0"/>
                </a:lnTo>
                <a:close/>
              </a:path>
            </a:pathLst>
          </a:custGeom>
          <a:blipFill>
            <a:blip r:embed="rId6"/>
            <a:stretch>
              <a:fillRect/>
            </a:stretch>
          </a:blipFill>
        </p:spPr>
      </p:sp>
      <p:sp>
        <p:nvSpPr>
          <p:cNvPr id="13" name="Freeform 13"/>
          <p:cNvSpPr/>
          <p:nvPr/>
        </p:nvSpPr>
        <p:spPr>
          <a:xfrm>
            <a:off x="6576946" y="3663244"/>
            <a:ext cx="1716288" cy="1716288"/>
          </a:xfrm>
          <a:custGeom>
            <a:avLst/>
            <a:gdLst/>
            <a:ahLst/>
            <a:cxnLst/>
            <a:rect l="l" t="t" r="r" b="b"/>
            <a:pathLst>
              <a:path w="1716288" h="1716288">
                <a:moveTo>
                  <a:pt x="0" y="0"/>
                </a:moveTo>
                <a:lnTo>
                  <a:pt x="1716288" y="0"/>
                </a:lnTo>
                <a:lnTo>
                  <a:pt x="1716288" y="1716289"/>
                </a:lnTo>
                <a:lnTo>
                  <a:pt x="0" y="1716289"/>
                </a:lnTo>
                <a:lnTo>
                  <a:pt x="0" y="0"/>
                </a:lnTo>
                <a:close/>
              </a:path>
            </a:pathLst>
          </a:custGeom>
          <a:blipFill>
            <a:blip r:embed="rId7"/>
            <a:stretch>
              <a:fillRect/>
            </a:stretch>
          </a:blipFill>
        </p:spPr>
      </p:sp>
      <p:sp>
        <p:nvSpPr>
          <p:cNvPr id="14" name="Freeform 14"/>
          <p:cNvSpPr/>
          <p:nvPr/>
        </p:nvSpPr>
        <p:spPr>
          <a:xfrm>
            <a:off x="10385335" y="3716709"/>
            <a:ext cx="1656984" cy="1656984"/>
          </a:xfrm>
          <a:custGeom>
            <a:avLst/>
            <a:gdLst/>
            <a:ahLst/>
            <a:cxnLst/>
            <a:rect l="l" t="t" r="r" b="b"/>
            <a:pathLst>
              <a:path w="1656984" h="1656984">
                <a:moveTo>
                  <a:pt x="0" y="0"/>
                </a:moveTo>
                <a:lnTo>
                  <a:pt x="1656984" y="0"/>
                </a:lnTo>
                <a:lnTo>
                  <a:pt x="1656984" y="1656984"/>
                </a:lnTo>
                <a:lnTo>
                  <a:pt x="0" y="1656984"/>
                </a:lnTo>
                <a:lnTo>
                  <a:pt x="0" y="0"/>
                </a:lnTo>
                <a:close/>
              </a:path>
            </a:pathLst>
          </a:custGeom>
          <a:blipFill>
            <a:blip r:embed="rId8"/>
            <a:stretch>
              <a:fillRect/>
            </a:stretch>
          </a:blipFill>
        </p:spPr>
      </p:sp>
      <p:sp>
        <p:nvSpPr>
          <p:cNvPr id="15" name="Freeform 15"/>
          <p:cNvSpPr/>
          <p:nvPr/>
        </p:nvSpPr>
        <p:spPr>
          <a:xfrm>
            <a:off x="13629283" y="3997183"/>
            <a:ext cx="2257846" cy="1580871"/>
          </a:xfrm>
          <a:custGeom>
            <a:avLst/>
            <a:gdLst/>
            <a:ahLst/>
            <a:cxnLst/>
            <a:rect l="l" t="t" r="r" b="b"/>
            <a:pathLst>
              <a:path w="2257846" h="1580871">
                <a:moveTo>
                  <a:pt x="0" y="0"/>
                </a:moveTo>
                <a:lnTo>
                  <a:pt x="2257847" y="0"/>
                </a:lnTo>
                <a:lnTo>
                  <a:pt x="2257847" y="1580870"/>
                </a:lnTo>
                <a:lnTo>
                  <a:pt x="0" y="1580870"/>
                </a:lnTo>
                <a:lnTo>
                  <a:pt x="0" y="0"/>
                </a:lnTo>
                <a:close/>
              </a:path>
            </a:pathLst>
          </a:custGeom>
          <a:blipFill>
            <a:blip r:embed="rId9"/>
            <a:stretch>
              <a:fillRect/>
            </a:stretch>
          </a:blipFill>
        </p:spPr>
      </p:sp>
      <p:sp>
        <p:nvSpPr>
          <p:cNvPr id="16" name="Freeform 16"/>
          <p:cNvSpPr/>
          <p:nvPr/>
        </p:nvSpPr>
        <p:spPr>
          <a:xfrm>
            <a:off x="14758207" y="3608589"/>
            <a:ext cx="1686435" cy="911519"/>
          </a:xfrm>
          <a:custGeom>
            <a:avLst/>
            <a:gdLst/>
            <a:ahLst/>
            <a:cxnLst/>
            <a:rect l="l" t="t" r="r" b="b"/>
            <a:pathLst>
              <a:path w="1686435" h="911519">
                <a:moveTo>
                  <a:pt x="0" y="0"/>
                </a:moveTo>
                <a:lnTo>
                  <a:pt x="1686434" y="0"/>
                </a:lnTo>
                <a:lnTo>
                  <a:pt x="1686434" y="911520"/>
                </a:lnTo>
                <a:lnTo>
                  <a:pt x="0" y="911520"/>
                </a:lnTo>
                <a:lnTo>
                  <a:pt x="0" y="0"/>
                </a:lnTo>
                <a:close/>
              </a:path>
            </a:pathLst>
          </a:custGeom>
          <a:blipFill>
            <a:blip r:embed="rId10"/>
            <a:stretch>
              <a:fillRect/>
            </a:stretch>
          </a:blipFill>
        </p:spPr>
      </p:sp>
      <p:sp>
        <p:nvSpPr>
          <p:cNvPr id="17" name="Freeform 17"/>
          <p:cNvSpPr/>
          <p:nvPr/>
        </p:nvSpPr>
        <p:spPr>
          <a:xfrm>
            <a:off x="-656685" y="6738714"/>
            <a:ext cx="4854620" cy="3548286"/>
          </a:xfrm>
          <a:custGeom>
            <a:avLst/>
            <a:gdLst/>
            <a:ahLst/>
            <a:cxnLst/>
            <a:rect l="l" t="t" r="r" b="b"/>
            <a:pathLst>
              <a:path w="4854620" h="3548286">
                <a:moveTo>
                  <a:pt x="0" y="0"/>
                </a:moveTo>
                <a:lnTo>
                  <a:pt x="4854619" y="0"/>
                </a:lnTo>
                <a:lnTo>
                  <a:pt x="4854619" y="3548286"/>
                </a:lnTo>
                <a:lnTo>
                  <a:pt x="0" y="35482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13445248" y="5928069"/>
            <a:ext cx="3640588" cy="2587281"/>
          </a:xfrm>
          <a:prstGeom prst="rect">
            <a:avLst/>
          </a:prstGeom>
        </p:spPr>
        <p:txBody>
          <a:bodyPr lIns="0" tIns="0" rIns="0" bIns="0" rtlCol="0" anchor="t">
            <a:spAutoFit/>
          </a:bodyPr>
          <a:lstStyle/>
          <a:p>
            <a:pPr algn="ctr">
              <a:lnSpc>
                <a:spcPts val="2999"/>
              </a:lnSpc>
            </a:pPr>
            <a:r>
              <a:rPr lang="en-US" sz="1851" u="sng">
                <a:solidFill>
                  <a:srgbClr val="C6CDC1"/>
                </a:solidFill>
                <a:latin typeface="Poppins Bold Italics"/>
              </a:rPr>
              <a:t>ALTE COMPONENTE</a:t>
            </a:r>
            <a:r>
              <a:rPr lang="en-US" sz="1851">
                <a:solidFill>
                  <a:srgbClr val="FFFFFF"/>
                </a:solidFill>
                <a:latin typeface="Poppins Light"/>
              </a:rPr>
              <a:t> </a:t>
            </a:r>
          </a:p>
          <a:p>
            <a:pPr algn="ctr">
              <a:lnSpc>
                <a:spcPts val="2999"/>
              </a:lnSpc>
            </a:pPr>
            <a:r>
              <a:rPr lang="en-US" sz="1851">
                <a:solidFill>
                  <a:srgbClr val="FFFFFF"/>
                </a:solidFill>
                <a:latin typeface="Poppins Light"/>
              </a:rPr>
              <a:t>-fire care ajuta la conectarea senzorilor </a:t>
            </a:r>
          </a:p>
          <a:p>
            <a:pPr algn="ctr">
              <a:lnSpc>
                <a:spcPts val="2999"/>
              </a:lnSpc>
            </a:pPr>
            <a:r>
              <a:rPr lang="en-US" sz="1851">
                <a:solidFill>
                  <a:srgbClr val="FFFFFF"/>
                </a:solidFill>
                <a:latin typeface="Poppins Light"/>
              </a:rPr>
              <a:t>-buzzer-ul care scoate sunete in functie de nivelul ppm-ului</a:t>
            </a:r>
          </a:p>
          <a:p>
            <a:pPr algn="ctr">
              <a:lnSpc>
                <a:spcPts val="2999"/>
              </a:lnSpc>
            </a:pPr>
            <a:r>
              <a:rPr lang="en-US" sz="1851">
                <a:solidFill>
                  <a:srgbClr val="FFFFFF"/>
                </a:solidFill>
                <a:latin typeface="Poppins Light"/>
              </a:rPr>
              <a:t>-ledurile care se aprind tot in functie de nivelul ppm-ului </a:t>
            </a:r>
          </a:p>
        </p:txBody>
      </p:sp>
      <p:sp>
        <p:nvSpPr>
          <p:cNvPr id="19" name="TextBox 19"/>
          <p:cNvSpPr txBox="1"/>
          <p:nvPr/>
        </p:nvSpPr>
        <p:spPr>
          <a:xfrm>
            <a:off x="9646833" y="5756749"/>
            <a:ext cx="3475049" cy="2901416"/>
          </a:xfrm>
          <a:prstGeom prst="rect">
            <a:avLst/>
          </a:prstGeom>
        </p:spPr>
        <p:txBody>
          <a:bodyPr lIns="0" tIns="0" rIns="0" bIns="0" rtlCol="0" anchor="t">
            <a:spAutoFit/>
          </a:bodyPr>
          <a:lstStyle/>
          <a:p>
            <a:pPr algn="ctr">
              <a:lnSpc>
                <a:spcPts val="3005"/>
              </a:lnSpc>
            </a:pPr>
            <a:r>
              <a:rPr lang="en-US" sz="1855" u="sng">
                <a:solidFill>
                  <a:srgbClr val="C6CDC1"/>
                </a:solidFill>
                <a:latin typeface="Poppins Bold Italics"/>
              </a:rPr>
              <a:t>ARDUINO NANO</a:t>
            </a:r>
          </a:p>
          <a:p>
            <a:pPr algn="ctr">
              <a:lnSpc>
                <a:spcPts val="2843"/>
              </a:lnSpc>
            </a:pPr>
            <a:r>
              <a:rPr lang="en-US" sz="1755">
                <a:solidFill>
                  <a:srgbClr val="FFFFFF"/>
                </a:solidFill>
                <a:latin typeface="Poppins"/>
              </a:rPr>
              <a:t>Arduino Nano este o </a:t>
            </a:r>
            <a:r>
              <a:rPr lang="en-US" sz="1755">
                <a:solidFill>
                  <a:srgbClr val="FFFFFF"/>
                </a:solidFill>
                <a:latin typeface="Poppins"/>
                <a:hlinkClick r:id="rId13" tooltip="https://en.wikipedia.org/wiki/Single-board_microcontroller"/>
              </a:rPr>
              <a:t>placă de microcontroler </a:t>
            </a:r>
            <a:r>
              <a:rPr lang="en-US" sz="1755">
                <a:solidFill>
                  <a:srgbClr val="FFFFFF"/>
                </a:solidFill>
                <a:latin typeface="Poppins"/>
                <a:hlinkClick r:id="rId14" tooltip="https://en.wikipedia.org/wiki/Open-source"/>
              </a:rPr>
              <a:t>,</a:t>
            </a:r>
            <a:r>
              <a:rPr lang="en-US" sz="1755">
                <a:solidFill>
                  <a:srgbClr val="FFFFFF"/>
                </a:solidFill>
                <a:latin typeface="Poppins"/>
              </a:rPr>
              <a:t> prietenoasă cu breadboard-ul , bazată pe </a:t>
            </a:r>
            <a:r>
              <a:rPr lang="en-US" sz="1755">
                <a:solidFill>
                  <a:srgbClr val="FFFFFF"/>
                </a:solidFill>
                <a:latin typeface="Poppins"/>
                <a:hlinkClick r:id="rId15" tooltip="https://en.wikipedia.org/wiki/Microcontroller"/>
              </a:rPr>
              <a:t>microcontrolerul </a:t>
            </a:r>
            <a:r>
              <a:rPr lang="en-US" sz="1755">
                <a:solidFill>
                  <a:srgbClr val="FFFFFF"/>
                </a:solidFill>
                <a:latin typeface="Poppins"/>
                <a:hlinkClick r:id="rId16" tooltip="https://en.wikipedia.org/wiki/Microchip_Technology"/>
              </a:rPr>
              <a:t>Microchip </a:t>
            </a:r>
            <a:r>
              <a:rPr lang="en-US" sz="1755">
                <a:solidFill>
                  <a:srgbClr val="FFFFFF"/>
                </a:solidFill>
                <a:latin typeface="Poppins"/>
                <a:hlinkClick r:id="rId17" tooltip="https://en.wikipedia.org/wiki/ATmega328P"/>
              </a:rPr>
              <a:t>ATmega328P</a:t>
            </a:r>
            <a:r>
              <a:rPr lang="en-US" sz="1755">
                <a:solidFill>
                  <a:srgbClr val="FFFFFF"/>
                </a:solidFill>
                <a:latin typeface="Poppins"/>
              </a:rPr>
              <a:t> (MCU</a:t>
            </a:r>
            <a:r>
              <a:rPr lang="en-US" sz="1755" u="sng">
                <a:solidFill>
                  <a:srgbClr val="FFFFFF"/>
                </a:solidFill>
                <a:latin typeface="Poppins Bold Italics"/>
              </a:rPr>
              <a:t>)</a:t>
            </a:r>
          </a:p>
          <a:p>
            <a:pPr algn="ctr">
              <a:lnSpc>
                <a:spcPts val="3005"/>
              </a:lnSpc>
            </a:pPr>
            <a:endParaRPr lang="en-US" sz="1755" u="sng">
              <a:solidFill>
                <a:srgbClr val="FFFFFF"/>
              </a:solidFill>
              <a:latin typeface="Poppins Bold Italics"/>
            </a:endParaRPr>
          </a:p>
          <a:p>
            <a:pPr algn="ctr">
              <a:lnSpc>
                <a:spcPts val="3005"/>
              </a:lnSpc>
            </a:pPr>
            <a:endParaRPr lang="en-US" sz="1755" u="sng">
              <a:solidFill>
                <a:srgbClr val="FFFFFF"/>
              </a:solidFill>
              <a:latin typeface="Poppins Bold Italics"/>
            </a:endParaRPr>
          </a:p>
        </p:txBody>
      </p:sp>
      <p:sp>
        <p:nvSpPr>
          <p:cNvPr id="20" name="TextBox 20"/>
          <p:cNvSpPr txBox="1"/>
          <p:nvPr/>
        </p:nvSpPr>
        <p:spPr>
          <a:xfrm>
            <a:off x="5874334" y="5959424"/>
            <a:ext cx="3121512" cy="1472856"/>
          </a:xfrm>
          <a:prstGeom prst="rect">
            <a:avLst/>
          </a:prstGeom>
        </p:spPr>
        <p:txBody>
          <a:bodyPr lIns="0" tIns="0" rIns="0" bIns="0" rtlCol="0" anchor="t">
            <a:spAutoFit/>
          </a:bodyPr>
          <a:lstStyle/>
          <a:p>
            <a:pPr algn="ctr">
              <a:lnSpc>
                <a:spcPts val="2999"/>
              </a:lnSpc>
            </a:pPr>
            <a:r>
              <a:rPr lang="en-US" sz="1851" u="sng">
                <a:solidFill>
                  <a:srgbClr val="C6CDC1"/>
                </a:solidFill>
                <a:latin typeface="Poppins Bold Italics"/>
              </a:rPr>
              <a:t>Senzor DHT22</a:t>
            </a:r>
          </a:p>
          <a:p>
            <a:pPr algn="ctr">
              <a:lnSpc>
                <a:spcPts val="2999"/>
              </a:lnSpc>
            </a:pPr>
            <a:r>
              <a:rPr lang="en-US" sz="1851">
                <a:solidFill>
                  <a:srgbClr val="FFFFFF"/>
                </a:solidFill>
                <a:latin typeface="Poppins Light"/>
              </a:rPr>
              <a:t>Masoara temperatura si umiditatea aerului </a:t>
            </a:r>
          </a:p>
          <a:p>
            <a:pPr algn="ctr">
              <a:lnSpc>
                <a:spcPts val="2999"/>
              </a:lnSpc>
            </a:pPr>
            <a:endParaRPr lang="en-US" sz="1851">
              <a:solidFill>
                <a:srgbClr val="FFFFFF"/>
              </a:solidFill>
              <a:latin typeface="Poppins Light"/>
            </a:endParaRPr>
          </a:p>
        </p:txBody>
      </p:sp>
      <p:sp>
        <p:nvSpPr>
          <p:cNvPr id="21" name="TextBox 21"/>
          <p:cNvSpPr txBox="1"/>
          <p:nvPr/>
        </p:nvSpPr>
        <p:spPr>
          <a:xfrm>
            <a:off x="1976158" y="5959424"/>
            <a:ext cx="3357456" cy="2215806"/>
          </a:xfrm>
          <a:prstGeom prst="rect">
            <a:avLst/>
          </a:prstGeom>
        </p:spPr>
        <p:txBody>
          <a:bodyPr lIns="0" tIns="0" rIns="0" bIns="0" rtlCol="0" anchor="t">
            <a:spAutoFit/>
          </a:bodyPr>
          <a:lstStyle/>
          <a:p>
            <a:pPr algn="ctr">
              <a:lnSpc>
                <a:spcPts val="2999"/>
              </a:lnSpc>
            </a:pPr>
            <a:r>
              <a:rPr lang="en-US" sz="1851" u="sng">
                <a:solidFill>
                  <a:srgbClr val="C6CDC1"/>
                </a:solidFill>
                <a:latin typeface="Poppins Bold Italics"/>
              </a:rPr>
              <a:t> Senzor MQ-135</a:t>
            </a:r>
          </a:p>
          <a:p>
            <a:pPr algn="ctr">
              <a:lnSpc>
                <a:spcPts val="2999"/>
              </a:lnSpc>
            </a:pPr>
            <a:r>
              <a:rPr lang="en-US" sz="1851">
                <a:solidFill>
                  <a:srgbClr val="FFFFFF"/>
                </a:solidFill>
                <a:latin typeface="Poppins Light"/>
              </a:rPr>
              <a:t>Masoara ppm-ul din aer  NH3,NOx,alcohol, Benzen, fum ,CO2 ,etc.</a:t>
            </a:r>
          </a:p>
          <a:p>
            <a:pPr algn="ctr">
              <a:lnSpc>
                <a:spcPts val="2999"/>
              </a:lnSpc>
            </a:pPr>
            <a:endParaRPr lang="en-US" sz="1851">
              <a:solidFill>
                <a:srgbClr val="FFFFFF"/>
              </a:solidFill>
              <a:latin typeface="Poppins Light"/>
            </a:endParaRPr>
          </a:p>
          <a:p>
            <a:pPr algn="ctr">
              <a:lnSpc>
                <a:spcPts val="2999"/>
              </a:lnSpc>
            </a:pPr>
            <a:endParaRPr lang="en-US" sz="1851">
              <a:solidFill>
                <a:srgbClr val="FFFFFF"/>
              </a:solidFill>
              <a:latin typeface="Poppins Light"/>
            </a:endParaRPr>
          </a:p>
        </p:txBody>
      </p:sp>
      <p:sp>
        <p:nvSpPr>
          <p:cNvPr id="22" name="TextBox 22"/>
          <p:cNvSpPr txBox="1"/>
          <p:nvPr/>
        </p:nvSpPr>
        <p:spPr>
          <a:xfrm>
            <a:off x="5973742" y="790575"/>
            <a:ext cx="6044208" cy="2017004"/>
          </a:xfrm>
          <a:prstGeom prst="rect">
            <a:avLst/>
          </a:prstGeom>
        </p:spPr>
        <p:txBody>
          <a:bodyPr lIns="0" tIns="0" rIns="0" bIns="0" rtlCol="0" anchor="t">
            <a:spAutoFit/>
          </a:bodyPr>
          <a:lstStyle/>
          <a:p>
            <a:pPr algn="ctr">
              <a:lnSpc>
                <a:spcPts val="16401"/>
              </a:lnSpc>
              <a:spcBef>
                <a:spcPct val="0"/>
              </a:spcBef>
            </a:pPr>
            <a:r>
              <a:rPr lang="en-US" sz="11715">
                <a:solidFill>
                  <a:srgbClr val="FFFFFF"/>
                </a:solidFill>
                <a:latin typeface="Computer Says No"/>
              </a:rPr>
              <a:t>COMPONENTELE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684946" y="4554623"/>
            <a:ext cx="10124545" cy="4657291"/>
          </a:xfrm>
          <a:custGeom>
            <a:avLst/>
            <a:gdLst/>
            <a:ahLst/>
            <a:cxnLst/>
            <a:rect l="l" t="t" r="r" b="b"/>
            <a:pathLst>
              <a:path w="10124545" h="4657291">
                <a:moveTo>
                  <a:pt x="0" y="0"/>
                </a:moveTo>
                <a:lnTo>
                  <a:pt x="10124544" y="0"/>
                </a:lnTo>
                <a:lnTo>
                  <a:pt x="10124544" y="4657291"/>
                </a:lnTo>
                <a:lnTo>
                  <a:pt x="0" y="46572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4178628" y="4554623"/>
            <a:ext cx="10124545" cy="4657291"/>
          </a:xfrm>
          <a:custGeom>
            <a:avLst/>
            <a:gdLst/>
            <a:ahLst/>
            <a:cxnLst/>
            <a:rect l="l" t="t" r="r" b="b"/>
            <a:pathLst>
              <a:path w="10124545" h="4657291">
                <a:moveTo>
                  <a:pt x="0" y="0"/>
                </a:moveTo>
                <a:lnTo>
                  <a:pt x="10124545" y="0"/>
                </a:lnTo>
                <a:lnTo>
                  <a:pt x="10124545" y="4657291"/>
                </a:lnTo>
                <a:lnTo>
                  <a:pt x="0" y="46572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9045468" y="4554623"/>
            <a:ext cx="10124545" cy="4657291"/>
          </a:xfrm>
          <a:custGeom>
            <a:avLst/>
            <a:gdLst/>
            <a:ahLst/>
            <a:cxnLst/>
            <a:rect l="l" t="t" r="r" b="b"/>
            <a:pathLst>
              <a:path w="10124545" h="4657291">
                <a:moveTo>
                  <a:pt x="0" y="0"/>
                </a:moveTo>
                <a:lnTo>
                  <a:pt x="10124545" y="0"/>
                </a:lnTo>
                <a:lnTo>
                  <a:pt x="10124545" y="4657291"/>
                </a:lnTo>
                <a:lnTo>
                  <a:pt x="0" y="46572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sp>
      <p:sp>
        <p:nvSpPr>
          <p:cNvPr id="11" name="Freeform 11"/>
          <p:cNvSpPr/>
          <p:nvPr/>
        </p:nvSpPr>
        <p:spPr>
          <a:xfrm>
            <a:off x="1407694" y="1820996"/>
            <a:ext cx="5322163" cy="9461623"/>
          </a:xfrm>
          <a:custGeom>
            <a:avLst/>
            <a:gdLst/>
            <a:ahLst/>
            <a:cxnLst/>
            <a:rect l="l" t="t" r="r" b="b"/>
            <a:pathLst>
              <a:path w="5322163" h="9461623">
                <a:moveTo>
                  <a:pt x="0" y="0"/>
                </a:moveTo>
                <a:lnTo>
                  <a:pt x="5322163" y="0"/>
                </a:lnTo>
                <a:lnTo>
                  <a:pt x="5322163" y="9461623"/>
                </a:lnTo>
                <a:lnTo>
                  <a:pt x="0" y="9461623"/>
                </a:lnTo>
                <a:lnTo>
                  <a:pt x="0" y="0"/>
                </a:lnTo>
                <a:close/>
              </a:path>
            </a:pathLst>
          </a:custGeom>
          <a:blipFill>
            <a:blip r:embed="rId10"/>
            <a:stretch>
              <a:fillRect/>
            </a:stretch>
          </a:blipFill>
        </p:spPr>
      </p:sp>
      <p:sp>
        <p:nvSpPr>
          <p:cNvPr id="12" name="Freeform 12"/>
          <p:cNvSpPr/>
          <p:nvPr/>
        </p:nvSpPr>
        <p:spPr>
          <a:xfrm>
            <a:off x="6937337" y="1820996"/>
            <a:ext cx="4841758" cy="8607570"/>
          </a:xfrm>
          <a:custGeom>
            <a:avLst/>
            <a:gdLst/>
            <a:ahLst/>
            <a:cxnLst/>
            <a:rect l="l" t="t" r="r" b="b"/>
            <a:pathLst>
              <a:path w="4841758" h="8607570">
                <a:moveTo>
                  <a:pt x="0" y="0"/>
                </a:moveTo>
                <a:lnTo>
                  <a:pt x="4841759" y="0"/>
                </a:lnTo>
                <a:lnTo>
                  <a:pt x="4841759" y="8607570"/>
                </a:lnTo>
                <a:lnTo>
                  <a:pt x="0" y="8607570"/>
                </a:lnTo>
                <a:lnTo>
                  <a:pt x="0" y="0"/>
                </a:lnTo>
                <a:close/>
              </a:path>
            </a:pathLst>
          </a:custGeom>
          <a:blipFill>
            <a:blip r:embed="rId11"/>
            <a:stretch>
              <a:fillRect/>
            </a:stretch>
          </a:blipFill>
        </p:spPr>
      </p:sp>
      <p:sp>
        <p:nvSpPr>
          <p:cNvPr id="13" name="Freeform 13"/>
          <p:cNvSpPr/>
          <p:nvPr/>
        </p:nvSpPr>
        <p:spPr>
          <a:xfrm>
            <a:off x="11988646" y="1820996"/>
            <a:ext cx="4841758" cy="8607570"/>
          </a:xfrm>
          <a:custGeom>
            <a:avLst/>
            <a:gdLst/>
            <a:ahLst/>
            <a:cxnLst/>
            <a:rect l="l" t="t" r="r" b="b"/>
            <a:pathLst>
              <a:path w="4841758" h="8607570">
                <a:moveTo>
                  <a:pt x="0" y="0"/>
                </a:moveTo>
                <a:lnTo>
                  <a:pt x="4841758" y="0"/>
                </a:lnTo>
                <a:lnTo>
                  <a:pt x="4841758" y="8607570"/>
                </a:lnTo>
                <a:lnTo>
                  <a:pt x="0" y="8607570"/>
                </a:lnTo>
                <a:lnTo>
                  <a:pt x="0" y="0"/>
                </a:lnTo>
                <a:close/>
              </a:path>
            </a:pathLst>
          </a:custGeom>
          <a:blipFill>
            <a:blip r:embed="rId12"/>
            <a:stretch>
              <a:fillRect/>
            </a:stretch>
          </a:blipFill>
        </p:spPr>
      </p:sp>
      <p:sp>
        <p:nvSpPr>
          <p:cNvPr id="14" name="TextBox 14"/>
          <p:cNvSpPr txBox="1"/>
          <p:nvPr/>
        </p:nvSpPr>
        <p:spPr>
          <a:xfrm>
            <a:off x="5189338" y="613870"/>
            <a:ext cx="7678893" cy="1117867"/>
          </a:xfrm>
          <a:prstGeom prst="rect">
            <a:avLst/>
          </a:prstGeom>
        </p:spPr>
        <p:txBody>
          <a:bodyPr lIns="0" tIns="0" rIns="0" bIns="0" rtlCol="0" anchor="t">
            <a:spAutoFit/>
          </a:bodyPr>
          <a:lstStyle/>
          <a:p>
            <a:pPr marL="0" lvl="0" indent="0" algn="ctr">
              <a:lnSpc>
                <a:spcPts val="7490"/>
              </a:lnSpc>
              <a:spcBef>
                <a:spcPct val="0"/>
              </a:spcBef>
            </a:pPr>
            <a:r>
              <a:rPr lang="en-US" sz="10403">
                <a:solidFill>
                  <a:srgbClr val="6866E1"/>
                </a:solidFill>
                <a:latin typeface="Computer Says No"/>
              </a:rPr>
              <a:t>PROJECT OBJECTIVES</a:t>
            </a:r>
          </a:p>
        </p:txBody>
      </p:sp>
      <p:sp>
        <p:nvSpPr>
          <p:cNvPr id="15" name="TextBox 15"/>
          <p:cNvSpPr txBox="1"/>
          <p:nvPr/>
        </p:nvSpPr>
        <p:spPr>
          <a:xfrm>
            <a:off x="1676332" y="1998438"/>
            <a:ext cx="4966396" cy="1796750"/>
          </a:xfrm>
          <a:prstGeom prst="rect">
            <a:avLst/>
          </a:prstGeom>
        </p:spPr>
        <p:txBody>
          <a:bodyPr lIns="0" tIns="0" rIns="0" bIns="0" rtlCol="0" anchor="t">
            <a:spAutoFit/>
          </a:bodyPr>
          <a:lstStyle/>
          <a:p>
            <a:pPr algn="ctr">
              <a:lnSpc>
                <a:spcPts val="4458"/>
              </a:lnSpc>
            </a:pPr>
            <a:r>
              <a:rPr lang="en-US" sz="6192">
                <a:solidFill>
                  <a:srgbClr val="2422A4"/>
                </a:solidFill>
                <a:latin typeface="Computer Says No"/>
              </a:rPr>
              <a:t>LOCATIA 1</a:t>
            </a:r>
          </a:p>
          <a:p>
            <a:pPr marL="0" lvl="0" indent="0" algn="ctr">
              <a:lnSpc>
                <a:spcPts val="4458"/>
              </a:lnSpc>
              <a:spcBef>
                <a:spcPct val="0"/>
              </a:spcBef>
            </a:pPr>
            <a:r>
              <a:rPr lang="en-US" sz="6192">
                <a:solidFill>
                  <a:srgbClr val="2422A4"/>
                </a:solidFill>
                <a:latin typeface="Computer Says No"/>
              </a:rPr>
              <a:t>-LICEUL TEORETIC ION CANTACUZINO</a:t>
            </a:r>
          </a:p>
        </p:txBody>
      </p:sp>
      <p:sp>
        <p:nvSpPr>
          <p:cNvPr id="16" name="TextBox 16"/>
          <p:cNvSpPr txBox="1"/>
          <p:nvPr/>
        </p:nvSpPr>
        <p:spPr>
          <a:xfrm>
            <a:off x="7397624" y="2487432"/>
            <a:ext cx="4169617" cy="1234775"/>
          </a:xfrm>
          <a:prstGeom prst="rect">
            <a:avLst/>
          </a:prstGeom>
        </p:spPr>
        <p:txBody>
          <a:bodyPr lIns="0" tIns="0" rIns="0" bIns="0" rtlCol="0" anchor="t">
            <a:spAutoFit/>
          </a:bodyPr>
          <a:lstStyle/>
          <a:p>
            <a:pPr algn="ctr">
              <a:lnSpc>
                <a:spcPts val="4458"/>
              </a:lnSpc>
            </a:pPr>
            <a:r>
              <a:rPr lang="en-US" sz="6192">
                <a:solidFill>
                  <a:srgbClr val="2422A4"/>
                </a:solidFill>
                <a:latin typeface="Computer Says No"/>
              </a:rPr>
              <a:t>LOCATIA 2</a:t>
            </a:r>
          </a:p>
          <a:p>
            <a:pPr marL="0" lvl="0" indent="0" algn="ctr">
              <a:lnSpc>
                <a:spcPts val="4458"/>
              </a:lnSpc>
              <a:spcBef>
                <a:spcPct val="0"/>
              </a:spcBef>
            </a:pPr>
            <a:r>
              <a:rPr lang="en-US" sz="6192">
                <a:solidFill>
                  <a:srgbClr val="2422A4"/>
                </a:solidFill>
                <a:latin typeface="Computer Says No"/>
              </a:rPr>
              <a:t>-PADUREA TRIVALE</a:t>
            </a:r>
            <a:r>
              <a:rPr lang="en-US" sz="6192">
                <a:solidFill>
                  <a:srgbClr val="BF78FE"/>
                </a:solidFill>
                <a:latin typeface="Computer Says No"/>
              </a:rPr>
              <a:t> </a:t>
            </a:r>
          </a:p>
        </p:txBody>
      </p:sp>
      <p:sp>
        <p:nvSpPr>
          <p:cNvPr id="17" name="TextBox 17"/>
          <p:cNvSpPr txBox="1"/>
          <p:nvPr/>
        </p:nvSpPr>
        <p:spPr>
          <a:xfrm>
            <a:off x="11960071" y="1998438"/>
            <a:ext cx="4870333" cy="1709114"/>
          </a:xfrm>
          <a:prstGeom prst="rect">
            <a:avLst/>
          </a:prstGeom>
        </p:spPr>
        <p:txBody>
          <a:bodyPr lIns="0" tIns="0" rIns="0" bIns="0" rtlCol="0" anchor="t">
            <a:spAutoFit/>
          </a:bodyPr>
          <a:lstStyle/>
          <a:p>
            <a:pPr algn="ctr">
              <a:lnSpc>
                <a:spcPts val="4269"/>
              </a:lnSpc>
            </a:pPr>
            <a:r>
              <a:rPr lang="en-US" sz="5929">
                <a:solidFill>
                  <a:srgbClr val="2422A4"/>
                </a:solidFill>
                <a:latin typeface="Computer Says No"/>
              </a:rPr>
              <a:t>LOCATIA 3</a:t>
            </a:r>
          </a:p>
          <a:p>
            <a:pPr marL="0" lvl="0" indent="0" algn="ctr">
              <a:lnSpc>
                <a:spcPts val="4269"/>
              </a:lnSpc>
              <a:spcBef>
                <a:spcPct val="0"/>
              </a:spcBef>
            </a:pPr>
            <a:r>
              <a:rPr lang="en-US" sz="5929">
                <a:solidFill>
                  <a:srgbClr val="2422A4"/>
                </a:solidFill>
                <a:latin typeface="Computer Says No"/>
              </a:rPr>
              <a:t>-INTERSECTIE KAUFLAND NORD</a:t>
            </a:r>
            <a:r>
              <a:rPr lang="en-US" sz="5929">
                <a:solidFill>
                  <a:srgbClr val="BF78FE"/>
                </a:solidFill>
                <a:latin typeface="Computer Says No"/>
              </a:rPr>
              <a:t>  </a:t>
            </a:r>
          </a:p>
        </p:txBody>
      </p:sp>
      <p:sp>
        <p:nvSpPr>
          <p:cNvPr id="18" name="TextBox 18"/>
          <p:cNvSpPr txBox="1"/>
          <p:nvPr/>
        </p:nvSpPr>
        <p:spPr>
          <a:xfrm>
            <a:off x="1498448" y="3496090"/>
            <a:ext cx="2661081" cy="1844360"/>
          </a:xfrm>
          <a:prstGeom prst="rect">
            <a:avLst/>
          </a:prstGeom>
        </p:spPr>
        <p:txBody>
          <a:bodyPr lIns="0" tIns="0" rIns="0" bIns="0" rtlCol="0" anchor="t">
            <a:spAutoFit/>
          </a:bodyPr>
          <a:lstStyle/>
          <a:p>
            <a:pPr>
              <a:lnSpc>
                <a:spcPts val="4917"/>
              </a:lnSpc>
            </a:pPr>
            <a:r>
              <a:rPr lang="en-US" sz="3512">
                <a:solidFill>
                  <a:srgbClr val="000000"/>
                </a:solidFill>
                <a:latin typeface="Computer Says No"/>
              </a:rPr>
              <a:t> PPM:3.26</a:t>
            </a:r>
          </a:p>
          <a:p>
            <a:pPr>
              <a:lnSpc>
                <a:spcPts val="4917"/>
              </a:lnSpc>
            </a:pPr>
            <a:r>
              <a:rPr lang="en-US" sz="3512">
                <a:solidFill>
                  <a:srgbClr val="000000"/>
                </a:solidFill>
                <a:latin typeface="Computer Says No"/>
              </a:rPr>
              <a:t> TEMPERATURA:16.30</a:t>
            </a:r>
          </a:p>
          <a:p>
            <a:pPr>
              <a:lnSpc>
                <a:spcPts val="4917"/>
              </a:lnSpc>
              <a:spcBef>
                <a:spcPct val="0"/>
              </a:spcBef>
            </a:pPr>
            <a:r>
              <a:rPr lang="en-US" sz="3512">
                <a:solidFill>
                  <a:srgbClr val="000000"/>
                </a:solidFill>
                <a:latin typeface="Computer Says No"/>
              </a:rPr>
              <a:t> UMIDITATE:67.30</a:t>
            </a:r>
          </a:p>
        </p:txBody>
      </p:sp>
      <p:sp>
        <p:nvSpPr>
          <p:cNvPr id="19" name="TextBox 19"/>
          <p:cNvSpPr txBox="1"/>
          <p:nvPr/>
        </p:nvSpPr>
        <p:spPr>
          <a:xfrm>
            <a:off x="7110231" y="3646007"/>
            <a:ext cx="2372201" cy="1844255"/>
          </a:xfrm>
          <a:prstGeom prst="rect">
            <a:avLst/>
          </a:prstGeom>
        </p:spPr>
        <p:txBody>
          <a:bodyPr lIns="0" tIns="0" rIns="0" bIns="0" rtlCol="0" anchor="t">
            <a:spAutoFit/>
          </a:bodyPr>
          <a:lstStyle/>
          <a:p>
            <a:pPr>
              <a:lnSpc>
                <a:spcPts val="4923"/>
              </a:lnSpc>
            </a:pPr>
            <a:r>
              <a:rPr lang="en-US" sz="3516">
                <a:solidFill>
                  <a:srgbClr val="FFFDF3"/>
                </a:solidFill>
                <a:latin typeface="Computer Says No"/>
              </a:rPr>
              <a:t>PPM:2.43</a:t>
            </a:r>
          </a:p>
          <a:p>
            <a:pPr>
              <a:lnSpc>
                <a:spcPts val="4923"/>
              </a:lnSpc>
            </a:pPr>
            <a:r>
              <a:rPr lang="en-US" sz="3516">
                <a:solidFill>
                  <a:srgbClr val="FFFDF3"/>
                </a:solidFill>
                <a:latin typeface="Computer Says No"/>
              </a:rPr>
              <a:t>TEMPERATURA:10.40</a:t>
            </a:r>
          </a:p>
          <a:p>
            <a:pPr>
              <a:lnSpc>
                <a:spcPts val="4923"/>
              </a:lnSpc>
              <a:spcBef>
                <a:spcPct val="0"/>
              </a:spcBef>
            </a:pPr>
            <a:r>
              <a:rPr lang="en-US" sz="3516">
                <a:solidFill>
                  <a:srgbClr val="FFFDF3"/>
                </a:solidFill>
                <a:latin typeface="Computer Says No"/>
              </a:rPr>
              <a:t>UMIDITATE:91.40</a:t>
            </a:r>
          </a:p>
        </p:txBody>
      </p:sp>
      <p:sp>
        <p:nvSpPr>
          <p:cNvPr id="20" name="TextBox 20"/>
          <p:cNvSpPr txBox="1"/>
          <p:nvPr/>
        </p:nvSpPr>
        <p:spPr>
          <a:xfrm>
            <a:off x="12179146" y="3404460"/>
            <a:ext cx="2465784" cy="1935991"/>
          </a:xfrm>
          <a:prstGeom prst="rect">
            <a:avLst/>
          </a:prstGeom>
        </p:spPr>
        <p:txBody>
          <a:bodyPr lIns="0" tIns="0" rIns="0" bIns="0" rtlCol="0" anchor="t">
            <a:spAutoFit/>
          </a:bodyPr>
          <a:lstStyle/>
          <a:p>
            <a:pPr>
              <a:lnSpc>
                <a:spcPts val="5116"/>
              </a:lnSpc>
            </a:pPr>
            <a:r>
              <a:rPr lang="en-US" sz="3654">
                <a:solidFill>
                  <a:srgbClr val="000000"/>
                </a:solidFill>
                <a:latin typeface="Computer Says No"/>
              </a:rPr>
              <a:t>PPM:15.90</a:t>
            </a:r>
          </a:p>
          <a:p>
            <a:pPr>
              <a:lnSpc>
                <a:spcPts val="5116"/>
              </a:lnSpc>
            </a:pPr>
            <a:r>
              <a:rPr lang="en-US" sz="3654">
                <a:solidFill>
                  <a:srgbClr val="000000"/>
                </a:solidFill>
                <a:latin typeface="Computer Says No"/>
              </a:rPr>
              <a:t>TEMPERATURA 11.30</a:t>
            </a:r>
          </a:p>
          <a:p>
            <a:pPr>
              <a:lnSpc>
                <a:spcPts val="5116"/>
              </a:lnSpc>
              <a:spcBef>
                <a:spcPct val="0"/>
              </a:spcBef>
            </a:pPr>
            <a:r>
              <a:rPr lang="en-US" sz="3654">
                <a:solidFill>
                  <a:srgbClr val="000000"/>
                </a:solidFill>
                <a:latin typeface="Computer Says No"/>
              </a:rPr>
              <a:t>UMIDITATE:94.60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468737" y="331195"/>
            <a:ext cx="12087189" cy="7265172"/>
          </a:xfrm>
          <a:custGeom>
            <a:avLst/>
            <a:gdLst/>
            <a:ahLst/>
            <a:cxnLst/>
            <a:rect l="l" t="t" r="r" b="b"/>
            <a:pathLst>
              <a:path w="12087189" h="7265172">
                <a:moveTo>
                  <a:pt x="0" y="0"/>
                </a:moveTo>
                <a:lnTo>
                  <a:pt x="12087189" y="0"/>
                </a:lnTo>
                <a:lnTo>
                  <a:pt x="12087189" y="7265172"/>
                </a:lnTo>
                <a:lnTo>
                  <a:pt x="0" y="7265172"/>
                </a:lnTo>
                <a:lnTo>
                  <a:pt x="0" y="0"/>
                </a:lnTo>
                <a:close/>
              </a:path>
            </a:pathLst>
          </a:custGeom>
          <a:blipFill>
            <a:blip r:embed="rId2"/>
            <a:stretch>
              <a:fillRect/>
            </a:stretch>
          </a:blipFill>
        </p:spPr>
      </p:sp>
      <p:sp>
        <p:nvSpPr>
          <p:cNvPr id="3" name="TextBox 3"/>
          <p:cNvSpPr txBox="1"/>
          <p:nvPr/>
        </p:nvSpPr>
        <p:spPr>
          <a:xfrm>
            <a:off x="0" y="7914500"/>
            <a:ext cx="18288000" cy="2372500"/>
          </a:xfrm>
          <a:prstGeom prst="rect">
            <a:avLst/>
          </a:prstGeom>
        </p:spPr>
        <p:txBody>
          <a:bodyPr lIns="0" tIns="0" rIns="0" bIns="0" rtlCol="0" anchor="t">
            <a:spAutoFit/>
          </a:bodyPr>
          <a:lstStyle/>
          <a:p>
            <a:pPr algn="ctr">
              <a:lnSpc>
                <a:spcPts val="4729"/>
              </a:lnSpc>
              <a:spcBef>
                <a:spcPct val="0"/>
              </a:spcBef>
            </a:pPr>
            <a:r>
              <a:rPr lang="en-US" sz="3378">
                <a:solidFill>
                  <a:srgbClr val="FFFDF3"/>
                </a:solidFill>
                <a:latin typeface="Computer Says No"/>
              </a:rPr>
              <a:t>DIN ANALIZA GRAFICULUI PUTEM OBSERVA FAPTUL CA IN JURUL LICEULUI NOSTRU AVEM O RATA MICA DE PARTICULE POLUANTE IN AER, IN ZONA PADURII TRIVALE AFLATA IN APROPIEREA CARTIERULUI GAVANA UNDE ESTE LOCALIZAT LICEUL AVEM O RATA FOARTE SCAZUTA, PE CAND IN INTERSECTIA KAUFLAND NORD UNDE ESTE TRAFIC INTENS SI SE EFECTUAU LUCRARI DE ASFALTARE SE OBSERVA  UN IMPACT NEGATIV ASUPRA  AERULUI ,CRESCAND SESIZABIL RATA PARTICULELOR POLUANTE DIN AER(DE PSTE 5 ORI VALORILE NORMALE)</a:t>
            </a:r>
          </a:p>
        </p:txBody>
      </p:sp>
      <p:sp>
        <p:nvSpPr>
          <p:cNvPr id="4" name="AutoShape 4"/>
          <p:cNvSpPr/>
          <p:nvPr/>
        </p:nvSpPr>
        <p:spPr>
          <a:xfrm flipV="1">
            <a:off x="-241842" y="1366289"/>
            <a:ext cx="4722721" cy="0"/>
          </a:xfrm>
          <a:prstGeom prst="line">
            <a:avLst/>
          </a:prstGeom>
          <a:ln w="38100" cap="flat">
            <a:solidFill>
              <a:srgbClr val="000000"/>
            </a:solidFill>
            <a:prstDash val="solid"/>
            <a:headEnd type="none" w="sm" len="sm"/>
            <a:tailEnd type="none" w="sm" len="sm"/>
          </a:ln>
        </p:spPr>
      </p:sp>
      <p:sp>
        <p:nvSpPr>
          <p:cNvPr id="5" name="AutoShape 5"/>
          <p:cNvSpPr/>
          <p:nvPr/>
        </p:nvSpPr>
        <p:spPr>
          <a:xfrm>
            <a:off x="772716" y="2428036"/>
            <a:ext cx="4345216"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320741" y="586651"/>
            <a:ext cx="3597555" cy="760588"/>
          </a:xfrm>
          <a:prstGeom prst="rect">
            <a:avLst/>
          </a:prstGeom>
        </p:spPr>
        <p:txBody>
          <a:bodyPr lIns="0" tIns="0" rIns="0" bIns="0" rtlCol="0" anchor="t">
            <a:spAutoFit/>
          </a:bodyPr>
          <a:lstStyle/>
          <a:p>
            <a:pPr algn="ctr">
              <a:lnSpc>
                <a:spcPts val="6262"/>
              </a:lnSpc>
              <a:spcBef>
                <a:spcPct val="0"/>
              </a:spcBef>
            </a:pPr>
            <a:r>
              <a:rPr lang="en-US" sz="4473">
                <a:solidFill>
                  <a:srgbClr val="000000"/>
                </a:solidFill>
                <a:latin typeface="Computer Says No"/>
              </a:rPr>
              <a:t>20.10.2023</a:t>
            </a:r>
          </a:p>
        </p:txBody>
      </p:sp>
      <p:sp>
        <p:nvSpPr>
          <p:cNvPr id="7" name="TextBox 7"/>
          <p:cNvSpPr txBox="1"/>
          <p:nvPr/>
        </p:nvSpPr>
        <p:spPr>
          <a:xfrm>
            <a:off x="772716" y="1802876"/>
            <a:ext cx="4345216" cy="606110"/>
          </a:xfrm>
          <a:prstGeom prst="rect">
            <a:avLst/>
          </a:prstGeom>
        </p:spPr>
        <p:txBody>
          <a:bodyPr lIns="0" tIns="0" rIns="0" bIns="0" rtlCol="0" anchor="t">
            <a:spAutoFit/>
          </a:bodyPr>
          <a:lstStyle/>
          <a:p>
            <a:pPr algn="ctr">
              <a:lnSpc>
                <a:spcPts val="4917"/>
              </a:lnSpc>
              <a:spcBef>
                <a:spcPct val="0"/>
              </a:spcBef>
            </a:pPr>
            <a:r>
              <a:rPr lang="en-US" sz="3512">
                <a:solidFill>
                  <a:srgbClr val="000000"/>
                </a:solidFill>
                <a:latin typeface="Computer Says No"/>
              </a:rPr>
              <a:t>INTERVALUL ORAR 08-10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449</Words>
  <Application>Microsoft Office PowerPoint</Application>
  <PresentationFormat>Custom</PresentationFormat>
  <Paragraphs>56</Paragraphs>
  <Slides>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Calibri</vt:lpstr>
      <vt:lpstr>IBM Plex Mono</vt:lpstr>
      <vt:lpstr>Poppins Bold Italics</vt:lpstr>
      <vt:lpstr>Poppins Medium</vt:lpstr>
      <vt:lpstr>Microsoft Sans Serif</vt:lpstr>
      <vt:lpstr>Poppins</vt:lpstr>
      <vt:lpstr>Arial</vt:lpstr>
      <vt:lpstr>Computer Says No</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cp:lastModifiedBy>Player Player</cp:lastModifiedBy>
  <cp:revision>2</cp:revision>
  <dcterms:created xsi:type="dcterms:W3CDTF">2006-08-16T00:00:00Z</dcterms:created>
  <dcterms:modified xsi:type="dcterms:W3CDTF">2023-10-24T10:16:26Z</dcterms:modified>
  <dc:identifier>DAFxlijZ8u8</dc:identifier>
</cp:coreProperties>
</file>